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handoutMasterIdLst>
    <p:handoutMasterId r:id="rId93"/>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384" r:id="rId15"/>
    <p:sldId id="446" r:id="rId16"/>
    <p:sldId id="258" r:id="rId17"/>
    <p:sldId id="259" r:id="rId18"/>
    <p:sldId id="260" r:id="rId19"/>
    <p:sldId id="352" r:id="rId20"/>
    <p:sldId id="353" r:id="rId21"/>
    <p:sldId id="354" r:id="rId22"/>
    <p:sldId id="355" r:id="rId23"/>
    <p:sldId id="356" r:id="rId24"/>
    <p:sldId id="357" r:id="rId25"/>
    <p:sldId id="360" r:id="rId26"/>
    <p:sldId id="361" r:id="rId27"/>
    <p:sldId id="362" r:id="rId28"/>
    <p:sldId id="363" r:id="rId29"/>
    <p:sldId id="364" r:id="rId30"/>
    <p:sldId id="408" r:id="rId31"/>
    <p:sldId id="262" r:id="rId32"/>
    <p:sldId id="368" r:id="rId33"/>
    <p:sldId id="263" r:id="rId34"/>
    <p:sldId id="264" r:id="rId35"/>
    <p:sldId id="369" r:id="rId36"/>
    <p:sldId id="409" r:id="rId37"/>
    <p:sldId id="410" r:id="rId38"/>
    <p:sldId id="411" r:id="rId39"/>
    <p:sldId id="412" r:id="rId40"/>
    <p:sldId id="268" r:id="rId41"/>
    <p:sldId id="269" r:id="rId42"/>
    <p:sldId id="270" r:id="rId43"/>
    <p:sldId id="271" r:id="rId44"/>
    <p:sldId id="272" r:id="rId45"/>
    <p:sldId id="273" r:id="rId46"/>
    <p:sldId id="274" r:id="rId47"/>
    <p:sldId id="289" r:id="rId48"/>
    <p:sldId id="372" r:id="rId49"/>
    <p:sldId id="373" r:id="rId50"/>
    <p:sldId id="382" r:id="rId51"/>
    <p:sldId id="383" r:id="rId52"/>
    <p:sldId id="375" r:id="rId53"/>
    <p:sldId id="376" r:id="rId54"/>
    <p:sldId id="378" r:id="rId55"/>
    <p:sldId id="379" r:id="rId56"/>
    <p:sldId id="381" r:id="rId57"/>
    <p:sldId id="290" r:id="rId58"/>
    <p:sldId id="291" r:id="rId59"/>
    <p:sldId id="292" r:id="rId60"/>
    <p:sldId id="301" r:id="rId61"/>
    <p:sldId id="302" r:id="rId62"/>
    <p:sldId id="435" r:id="rId63"/>
    <p:sldId id="436" r:id="rId64"/>
    <p:sldId id="437" r:id="rId65"/>
    <p:sldId id="438" r:id="rId66"/>
    <p:sldId id="440" r:id="rId67"/>
    <p:sldId id="434" r:id="rId68"/>
    <p:sldId id="417" r:id="rId69"/>
    <p:sldId id="418" r:id="rId70"/>
    <p:sldId id="430" r:id="rId71"/>
    <p:sldId id="431" r:id="rId72"/>
    <p:sldId id="432" r:id="rId73"/>
    <p:sldId id="433" r:id="rId74"/>
    <p:sldId id="425" r:id="rId75"/>
    <p:sldId id="441" r:id="rId76"/>
    <p:sldId id="442" r:id="rId77"/>
    <p:sldId id="443" r:id="rId78"/>
    <p:sldId id="444" r:id="rId79"/>
    <p:sldId id="445" r:id="rId80"/>
    <p:sldId id="424" r:id="rId81"/>
    <p:sldId id="439" r:id="rId82"/>
    <p:sldId id="423" r:id="rId83"/>
    <p:sldId id="427" r:id="rId84"/>
    <p:sldId id="428" r:id="rId85"/>
    <p:sldId id="429" r:id="rId86"/>
    <p:sldId id="385" r:id="rId87"/>
    <p:sldId id="447" r:id="rId88"/>
    <p:sldId id="448" r:id="rId89"/>
    <p:sldId id="449" r:id="rId90"/>
    <p:sldId id="422" r:id="rId91"/>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image" Target="../media/image50.emf"/><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11/6/2019</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11/6/2019</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Estimators (like</a:t>
            </a:r>
            <a:r>
              <a:rPr lang="en-US" baseline="0" dirty="0" smtClean="0"/>
              <a:t> the mean) need confidence intervals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look at Null Hypothesis</a:t>
            </a:r>
            <a:r>
              <a:rPr lang="en-US" baseline="0" dirty="0" smtClean="0"/>
              <a:t> </a:t>
            </a:r>
            <a:r>
              <a:rPr lang="en-US" dirty="0" smtClean="0"/>
              <a:t>Significance</a:t>
            </a:r>
            <a:r>
              <a:rPr lang="en-US" baseline="0" dirty="0" smtClean="0"/>
              <a:t> </a:t>
            </a:r>
            <a:r>
              <a:rPr lang="en-US" dirty="0" smtClean="0"/>
              <a:t>Testing the old school way using made up examples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14</a:t>
            </a:fld>
            <a:endParaRPr lang="en-US"/>
          </a:p>
        </p:txBody>
      </p:sp>
    </p:spTree>
    <p:extLst>
      <p:ext uri="{BB962C8B-B14F-4D97-AF65-F5344CB8AC3E}">
        <p14:creationId xmlns:p14="http://schemas.microsoft.com/office/powerpoint/2010/main" val="1782866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15</a:t>
            </a:fld>
            <a:endParaRPr lang="en-US"/>
          </a:p>
        </p:txBody>
      </p:sp>
    </p:spTree>
    <p:extLst>
      <p:ext uri="{BB962C8B-B14F-4D97-AF65-F5344CB8AC3E}">
        <p14:creationId xmlns:p14="http://schemas.microsoft.com/office/powerpoint/2010/main" val="2191613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 from a known mean in terms of SEs</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Theta Hat</a:t>
            </a:r>
            <a:r>
              <a:rPr lang="en-US" baseline="0" dirty="0" smtClean="0"/>
              <a:t> – estimate based on the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Theta0</a:t>
            </a:r>
            <a:r>
              <a:rPr lang="en-US" baseline="0" dirty="0" smtClean="0"/>
              <a:t> – statistic based on hypothesis (mean, </a:t>
            </a:r>
            <a:r>
              <a:rPr lang="en-US" baseline="0" dirty="0" err="1" smtClean="0"/>
              <a:t>etc</a:t>
            </a:r>
            <a:r>
              <a:rPr lang="en-US" baseline="0" dirty="0" smtClean="0"/>
              <a:t>) – population!</a:t>
            </a:r>
            <a:endParaRPr lang="en-US" dirty="0" smtClean="0"/>
          </a:p>
          <a:p>
            <a:r>
              <a:rPr lang="en-US" dirty="0" smtClean="0"/>
              <a:t>SE</a:t>
            </a:r>
            <a:r>
              <a:rPr lang="en-US" baseline="-25000" dirty="0" smtClean="0"/>
              <a:t>Theta0</a:t>
            </a:r>
            <a:r>
              <a:rPr lang="en-US" dirty="0" smtClean="0"/>
              <a:t> </a:t>
            </a:r>
            <a:r>
              <a:rPr lang="en-US" dirty="0" smtClean="0"/>
              <a:t>– estimate based on the null </a:t>
            </a:r>
            <a:r>
              <a:rPr lang="en-US" dirty="0" err="1" smtClean="0"/>
              <a:t>dist</a:t>
            </a:r>
            <a:r>
              <a:rPr lang="en-US" dirty="0" smtClean="0"/>
              <a:t> (in this case assumed</a:t>
            </a:r>
            <a:r>
              <a:rPr lang="en-US" baseline="0" dirty="0" smtClean="0"/>
              <a:t> and </a:t>
            </a:r>
            <a:r>
              <a:rPr lang="en-US" baseline="0" dirty="0" smtClean="0"/>
              <a:t>known population)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20</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21</a:t>
            </a:fld>
            <a:endParaRPr lang="en-US"/>
          </a:p>
        </p:txBody>
      </p:sp>
    </p:spTree>
    <p:extLst>
      <p:ext uri="{BB962C8B-B14F-4D97-AF65-F5344CB8AC3E}">
        <p14:creationId xmlns:p14="http://schemas.microsoft.com/office/powerpoint/2010/main" val="264633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Remember, the null distribution</a:t>
            </a:r>
            <a:r>
              <a:rPr lang="en-US" baseline="0" dirty="0" smtClean="0"/>
              <a:t> is the sampling distribution based on a group of size 25.</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Mean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SE = 15/</a:t>
            </a:r>
            <a:r>
              <a:rPr lang="en-US" baseline="0" dirty="0" err="1" smtClean="0"/>
              <a:t>sqrt</a:t>
            </a:r>
            <a:r>
              <a:rPr lang="en-US" baseline="0" dirty="0" smtClean="0"/>
              <a:t>(25)</a:t>
            </a:r>
          </a:p>
          <a:p>
            <a:endParaRPr lang="en-US" baseline="0" dirty="0" smtClean="0"/>
          </a:p>
          <a:p>
            <a:r>
              <a:rPr lang="en-US" baseline="0" dirty="0" smtClean="0"/>
              <a:t>Normal. We know IQ has a normal </a:t>
            </a:r>
            <a:r>
              <a:rPr lang="en-US" baseline="0" dirty="0" err="1" smtClean="0"/>
              <a:t>dist</a:t>
            </a:r>
            <a:r>
              <a:rPr lang="en-US" baseline="0" dirty="0" smtClean="0"/>
              <a:t>, as do many naturally occurring characteristics </a:t>
            </a:r>
          </a:p>
          <a:p>
            <a:endParaRPr lang="en-US" baseline="0" dirty="0" smtClean="0"/>
          </a:p>
          <a:p>
            <a:r>
              <a:rPr lang="en-US" baseline="0" dirty="0" smtClean="0"/>
              <a:t>2 SE’s would be??</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22</a:t>
            </a:fld>
            <a:endParaRPr lang="en-US"/>
          </a:p>
        </p:txBody>
      </p:sp>
    </p:spTree>
    <p:extLst>
      <p:ext uri="{BB962C8B-B14F-4D97-AF65-F5344CB8AC3E}">
        <p14:creationId xmlns:p14="http://schemas.microsoft.com/office/powerpoint/2010/main" val="3125899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value to beat is the “critical value”!! Used to use tables!</a:t>
            </a:r>
          </a:p>
          <a:p>
            <a:endParaRPr lang="en-US" dirty="0" smtClean="0"/>
          </a:p>
          <a:p>
            <a:r>
              <a:rPr lang="en-US" dirty="0" smtClean="0"/>
              <a:t>R??</a:t>
            </a:r>
            <a:r>
              <a:rPr lang="en-US" baseline="0" dirty="0" smtClean="0"/>
              <a:t> </a:t>
            </a:r>
            <a:r>
              <a:rPr lang="en-US" baseline="0" dirty="0" err="1" smtClean="0"/>
              <a:t>q</a:t>
            </a:r>
            <a:r>
              <a:rPr lang="en-US" dirty="0" err="1" smtClean="0"/>
              <a:t>norm</a:t>
            </a:r>
            <a:r>
              <a:rPr lang="en-US" dirty="0" smtClean="0"/>
              <a:t>(.95, 100, 3)  </a:t>
            </a:r>
            <a:r>
              <a:rPr lang="en-US" dirty="0" err="1" smtClean="0"/>
              <a:t>sd</a:t>
            </a:r>
            <a:r>
              <a:rPr lang="en-US" dirty="0" smtClean="0"/>
              <a:t> = 15/</a:t>
            </a:r>
            <a:r>
              <a:rPr lang="en-US" dirty="0" err="1" smtClean="0"/>
              <a:t>sqrt</a:t>
            </a:r>
            <a:r>
              <a:rPr lang="en-US" dirty="0" smtClean="0"/>
              <a:t>(25)</a:t>
            </a:r>
          </a:p>
          <a:p>
            <a:endParaRPr lang="en-US"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23</a:t>
            </a:fld>
            <a:endParaRPr lang="en-US"/>
          </a:p>
        </p:txBody>
      </p:sp>
    </p:spTree>
    <p:extLst>
      <p:ext uri="{BB962C8B-B14F-4D97-AF65-F5344CB8AC3E}">
        <p14:creationId xmlns:p14="http://schemas.microsoft.com/office/powerpoint/2010/main" val="168557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we should be.</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24</a:t>
            </a:fld>
            <a:endParaRPr lang="en-US"/>
          </a:p>
        </p:txBody>
      </p:sp>
    </p:spTree>
    <p:extLst>
      <p:ext uri="{BB962C8B-B14F-4D97-AF65-F5344CB8AC3E}">
        <p14:creationId xmlns:p14="http://schemas.microsoft.com/office/powerpoint/2010/main" val="62376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on the edge, because 2 &lt;&gt; 1.96</a:t>
            </a:r>
          </a:p>
          <a:p>
            <a:endParaRPr lang="en-US" dirty="0" smtClean="0"/>
          </a:p>
          <a:p>
            <a:r>
              <a:rPr lang="en-US" dirty="0" smtClean="0"/>
              <a:t>What’s the area between the two ends?? It’s the 95% confidence interval</a:t>
            </a:r>
            <a:r>
              <a:rPr lang="en-US" baseline="0" dirty="0" smtClean="0"/>
              <a:t> of the NULL dist.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26</a:t>
            </a:fld>
            <a:endParaRPr lang="en-US"/>
          </a:p>
        </p:txBody>
      </p:sp>
    </p:spTree>
    <p:extLst>
      <p:ext uri="{BB962C8B-B14F-4D97-AF65-F5344CB8AC3E}">
        <p14:creationId xmlns:p14="http://schemas.microsoft.com/office/powerpoint/2010/main" val="1385446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r>
              <a:rPr lang="en-US" baseline="0" dirty="0" smtClean="0"/>
              <a:t>?</a:t>
            </a:r>
          </a:p>
          <a:p>
            <a:endParaRPr lang="en-US" baseline="0" dirty="0" smtClean="0"/>
          </a:p>
          <a:p>
            <a:r>
              <a:rPr lang="en-US" baseline="0" dirty="0" smtClean="0"/>
              <a:t>Need prior art to use one-tailed!!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tails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28</a:t>
            </a:fld>
            <a:endParaRPr lang="en-US"/>
          </a:p>
        </p:txBody>
      </p:sp>
    </p:spTree>
    <p:extLst>
      <p:ext uri="{BB962C8B-B14F-4D97-AF65-F5344CB8AC3E}">
        <p14:creationId xmlns:p14="http://schemas.microsoft.com/office/powerpoint/2010/main" val="420178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baseline="0" dirty="0" smtClean="0"/>
          </a:p>
          <a:p>
            <a:endParaRPr lang="en-US" baseline="0" dirty="0" smtClean="0"/>
          </a:p>
          <a:p>
            <a:r>
              <a:rPr lang="en-US" baseline="0" dirty="0" smtClean="0"/>
              <a:t>By knowing the underlying population parameters and our current n , we can determine the “critical value”!</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30</a:t>
            </a:fld>
            <a:endParaRPr lang="en-US"/>
          </a:p>
        </p:txBody>
      </p:sp>
    </p:spTree>
    <p:extLst>
      <p:ext uri="{BB962C8B-B14F-4D97-AF65-F5344CB8AC3E}">
        <p14:creationId xmlns:p14="http://schemas.microsoft.com/office/powerpoint/2010/main" val="6176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Classic way!  </a:t>
            </a:r>
            <a:r>
              <a:rPr lang="en-US" dirty="0" err="1" smtClean="0"/>
              <a:t>Ahhh</a:t>
            </a:r>
            <a:r>
              <a:rPr lang="en-US" dirty="0" smtClean="0"/>
              <a:t>, the famous z-score!! </a:t>
            </a:r>
          </a:p>
          <a:p>
            <a:endParaRPr lang="en-US" dirty="0" smtClean="0"/>
          </a:p>
          <a:p>
            <a:r>
              <a:rPr lang="en-US" dirty="0" smtClean="0"/>
              <a:t>Restate</a:t>
            </a:r>
            <a:r>
              <a:rPr lang="en-US" baseline="0" dirty="0" smtClean="0"/>
              <a:t>s the data into </a:t>
            </a:r>
            <a:r>
              <a:rPr lang="en-US" baseline="0" dirty="0" smtClean="0"/>
              <a:t>“z” </a:t>
            </a:r>
            <a:r>
              <a:rPr lang="en-US" baseline="0" dirty="0" smtClean="0"/>
              <a:t>standard errors from the known population mean</a:t>
            </a:r>
            <a:r>
              <a:rPr lang="en-US" baseline="0" dirty="0" smtClean="0"/>
              <a:t>. </a:t>
            </a:r>
            <a:endParaRPr lang="en-US" baseline="0" dirty="0" smtClean="0"/>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r>
              <a:rPr lang="en-US" dirty="0" smtClean="0"/>
              <a:t>?</a:t>
            </a:r>
          </a:p>
          <a:p>
            <a:endParaRPr lang="en-US" dirty="0" smtClean="0"/>
          </a:p>
          <a:p>
            <a:r>
              <a:rPr lang="en-US" dirty="0" smtClean="0"/>
              <a:t>What doe we know about Normal </a:t>
            </a:r>
            <a:r>
              <a:rPr lang="en-US" dirty="0" err="1" smtClean="0"/>
              <a:t>dist</a:t>
            </a:r>
            <a:r>
              <a:rPr lang="en-US" dirty="0" smtClean="0"/>
              <a:t> and SEs?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33</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a:t>
            </a:r>
            <a:r>
              <a:rPr lang="en-US" dirty="0" smtClean="0"/>
              <a:t>– beware!! This is the Null distribution.</a:t>
            </a:r>
            <a:endParaRPr lang="en-US" dirty="0" smtClean="0"/>
          </a:p>
          <a:p>
            <a:endParaRPr lang="en-US" dirty="0" smtClean="0"/>
          </a:p>
          <a:p>
            <a:r>
              <a:rPr lang="en-US" dirty="0" smtClean="0"/>
              <a:t>p&lt; ,</a:t>
            </a:r>
            <a:r>
              <a:rPr lang="en-US" baseline="0" dirty="0" smtClean="0"/>
              <a:t> not ==, computers</a:t>
            </a:r>
            <a:r>
              <a:rPr lang="en-US" baseline="0" dirty="0" smtClean="0"/>
              <a:t>! Based on estimates!!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34</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Rather</a:t>
            </a:r>
            <a:r>
              <a:rPr lang="en-US" baseline="0" dirty="0" smtClean="0"/>
              <a:t> than just “beating” the value, let’s compute by how much we beat it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22408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r>
              <a:rPr lang="en-US" dirty="0" err="1" smtClean="0"/>
              <a:t>Pnorm</a:t>
            </a:r>
            <a:r>
              <a:rPr lang="en-US" dirty="0" smtClean="0"/>
              <a:t> assumes a standard normal</a:t>
            </a:r>
            <a:r>
              <a:rPr lang="en-US" baseline="0" dirty="0" smtClean="0"/>
              <a:t> </a:t>
            </a:r>
            <a:r>
              <a:rPr lang="en-US" baseline="0" dirty="0" err="1" smtClean="0"/>
              <a:t>dist</a:t>
            </a:r>
            <a:r>
              <a:rPr lang="en-US" baseline="0" dirty="0" smtClean="0"/>
              <a:t> (mean=0, se=1)</a:t>
            </a:r>
            <a:endParaRPr lang="en-US" dirty="0" smtClean="0"/>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40</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with that min?? Switches</a:t>
            </a:r>
            <a:r>
              <a:rPr lang="en-US" baseline="0" dirty="0" smtClean="0"/>
              <a:t> at 0 to accommodate negative z scores</a:t>
            </a:r>
            <a:endParaRPr lang="en-US" dirty="0" smtClean="0"/>
          </a:p>
          <a:p>
            <a:endParaRPr lang="en-US" dirty="0" smtClean="0"/>
          </a:p>
          <a:p>
            <a:r>
              <a:rPr lang="en-US" dirty="0" smtClean="0"/>
              <a:t>Instead </a:t>
            </a:r>
            <a:r>
              <a:rPr lang="en-US" dirty="0" smtClean="0"/>
              <a:t>of making your data look like the unit-normal, </a:t>
            </a:r>
          </a:p>
          <a:p>
            <a:r>
              <a:rPr lang="en-US" dirty="0" smtClean="0"/>
              <a:t>make </a:t>
            </a:r>
            <a:r>
              <a:rPr lang="en-US" dirty="0" smtClean="0"/>
              <a:t>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41</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quick concept check!!</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42</a:t>
            </a:fld>
            <a:endParaRPr lang="en-US"/>
          </a:p>
        </p:txBody>
      </p:sp>
    </p:spTree>
    <p:extLst>
      <p:ext uri="{BB962C8B-B14F-4D97-AF65-F5344CB8AC3E}">
        <p14:creationId xmlns:p14="http://schemas.microsoft.com/office/powerpoint/2010/main" val="1725641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Pulled </a:t>
            </a:r>
            <a:r>
              <a:rPr lang="en-US" baseline="0" dirty="0" smtClean="0"/>
              <a:t>samples</a:t>
            </a:r>
            <a:r>
              <a:rPr lang="en-US" baseline="0" dirty="0" smtClean="0"/>
              <a:t> of size 255 from a normal distribution with mean 100 and </a:t>
            </a:r>
            <a:r>
              <a:rPr lang="en-US" baseline="0" dirty="0" err="1" smtClean="0"/>
              <a:t>sd</a:t>
            </a:r>
            <a:r>
              <a:rPr lang="en-US" baseline="0" dirty="0" smtClean="0"/>
              <a:t> 3 – 100 times</a:t>
            </a:r>
          </a:p>
          <a:p>
            <a:endParaRPr lang="en-US" baseline="0" dirty="0" smtClean="0"/>
          </a:p>
          <a:p>
            <a:r>
              <a:rPr lang="en-US" baseline="0" dirty="0" smtClean="0"/>
              <a:t>Computed the difference between the sample mean and the population mean(=100)</a:t>
            </a:r>
          </a:p>
          <a:p>
            <a:endParaRPr lang="en-US" baseline="0" dirty="0" smtClean="0"/>
          </a:p>
          <a:p>
            <a:r>
              <a:rPr lang="en-US" baseline="0" dirty="0" smtClean="0"/>
              <a:t>Plotted the differences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43</a:t>
            </a:fld>
            <a:endParaRPr lang="en-US"/>
          </a:p>
        </p:txBody>
      </p:sp>
    </p:spTree>
    <p:extLst>
      <p:ext uri="{BB962C8B-B14F-4D97-AF65-F5344CB8AC3E}">
        <p14:creationId xmlns:p14="http://schemas.microsoft.com/office/powerpoint/2010/main" val="495695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Computed the</a:t>
            </a:r>
            <a:r>
              <a:rPr lang="en-US" baseline="0" dirty="0" smtClean="0"/>
              <a:t> z-</a:t>
            </a:r>
            <a:r>
              <a:rPr lang="en-US" dirty="0" smtClean="0"/>
              <a:t>statistic for the previous data, </a:t>
            </a:r>
          </a:p>
          <a:p>
            <a:endParaRPr lang="en-US" dirty="0" smtClean="0"/>
          </a:p>
          <a:p>
            <a:r>
              <a:rPr lang="en-US" dirty="0" smtClean="0"/>
              <a:t>Horizontal line is at 1.96 (critical value for</a:t>
            </a:r>
            <a:r>
              <a:rPr lang="en-US" baseline="0" dirty="0" smtClean="0"/>
              <a:t> a two-tailed test)</a:t>
            </a:r>
          </a:p>
          <a:p>
            <a:endParaRPr lang="en-US" baseline="0" dirty="0" smtClean="0"/>
          </a:p>
          <a:p>
            <a:r>
              <a:rPr lang="en-US" baseline="0" dirty="0" smtClean="0"/>
              <a:t>With random sampling – 7 of the samples means are larger than the critical value =&gt; false positive support for the alternative hypothesis!</a:t>
            </a:r>
          </a:p>
          <a:p>
            <a:endParaRPr lang="en-US" baseline="0" dirty="0" smtClean="0"/>
          </a:p>
          <a:p>
            <a:r>
              <a:rPr lang="en-US" baseline="0" dirty="0" smtClean="0"/>
              <a:t>With that alpha level, what would you expect?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44</a:t>
            </a:fld>
            <a:endParaRPr lang="en-US"/>
          </a:p>
        </p:txBody>
      </p:sp>
    </p:spTree>
    <p:extLst>
      <p:ext uri="{BB962C8B-B14F-4D97-AF65-F5344CB8AC3E}">
        <p14:creationId xmlns:p14="http://schemas.microsoft.com/office/powerpoint/2010/main" val="98416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p-values – line at .05</a:t>
            </a:r>
          </a:p>
          <a:p>
            <a:endParaRPr lang="en-US" dirty="0" smtClean="0"/>
          </a:p>
          <a:p>
            <a:r>
              <a:rPr lang="en-US" dirty="0" smtClean="0"/>
              <a:t>Those 7 high z-statistics equate to 7 low p-values</a:t>
            </a:r>
            <a:r>
              <a:rPr lang="en-US" baseline="0" dirty="0" smtClean="0"/>
              <a:t> == </a:t>
            </a:r>
          </a:p>
          <a:p>
            <a:endParaRPr lang="en-US" baseline="0" dirty="0" smtClean="0"/>
          </a:p>
          <a:p>
            <a:r>
              <a:rPr lang="en-US" dirty="0" smtClean="0"/>
              <a:t>Far from the mean</a:t>
            </a:r>
            <a:r>
              <a:rPr lang="en-US" baseline="0" dirty="0" smtClean="0"/>
              <a:t> equates to a low probability</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3530177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r>
              <a:rPr lang="en-US" dirty="0" smtClean="0"/>
              <a:t>It’s likely for your data, you’ll never know the population variance (or mean:/ )</a:t>
            </a:r>
          </a:p>
          <a:p>
            <a:endParaRPr lang="en-US" dirty="0" smtClean="0"/>
          </a:p>
          <a:p>
            <a:r>
              <a:rPr lang="en-US" dirty="0" smtClean="0"/>
              <a:t>But</a:t>
            </a:r>
            <a:r>
              <a:rPr lang="en-US" baseline="0" dirty="0" smtClean="0"/>
              <a:t> that’s okay – we can use our sample SE as an estimate of the population </a:t>
            </a:r>
            <a:r>
              <a:rPr lang="en-US" baseline="0" dirty="0" err="1" smtClean="0"/>
              <a:t>sd</a:t>
            </a:r>
            <a:r>
              <a:rPr lang="en-US" baseline="0" dirty="0" smtClean="0"/>
              <a:t> – with some minor changes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47</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 to use our “fitted” SE</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48</a:t>
            </a:fld>
            <a:endParaRPr lang="en-US"/>
          </a:p>
        </p:txBody>
      </p:sp>
    </p:spTree>
    <p:extLst>
      <p:ext uri="{BB962C8B-B14F-4D97-AF65-F5344CB8AC3E}">
        <p14:creationId xmlns:p14="http://schemas.microsoft.com/office/powerpoint/2010/main" val="1089886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wait, up</a:t>
            </a:r>
            <a:r>
              <a:rPr lang="en-US" baseline="0" dirty="0" smtClean="0"/>
              <a:t> until now, we’ve assumed there will be sample variance (this is, each time we take a sample it might/will vary from other samples). So now we can just assume our sample represents the population variance? NO!!</a:t>
            </a:r>
          </a:p>
          <a:p>
            <a:endParaRPr lang="en-US" baseline="0" dirty="0" smtClean="0"/>
          </a:p>
          <a:p>
            <a:r>
              <a:rPr lang="en-US" baseline="0" dirty="0" smtClean="0"/>
              <a:t>Now we have to use an underlying sampling distribution that accounts for sample to sample variance – the t-distribution.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49</a:t>
            </a:fld>
            <a:endParaRPr lang="en-US"/>
          </a:p>
        </p:txBody>
      </p:sp>
    </p:spTree>
    <p:extLst>
      <p:ext uri="{BB962C8B-B14F-4D97-AF65-F5344CB8AC3E}">
        <p14:creationId xmlns:p14="http://schemas.microsoft.com/office/powerpoint/2010/main" val="17556370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Accounts</a:t>
            </a:r>
            <a:r>
              <a:rPr lang="en-US" baseline="0" dirty="0" smtClean="0"/>
              <a:t> for less confidence in the spread (variance!)</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51</a:t>
            </a:fld>
            <a:endParaRPr lang="en-US"/>
          </a:p>
        </p:txBody>
      </p:sp>
    </p:spTree>
    <p:extLst>
      <p:ext uri="{BB962C8B-B14F-4D97-AF65-F5344CB8AC3E}">
        <p14:creationId xmlns:p14="http://schemas.microsoft.com/office/powerpoint/2010/main" val="1416391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Approximating</a:t>
            </a:r>
            <a:r>
              <a:rPr lang="en-US" baseline="0" dirty="0" smtClean="0"/>
              <a:t> the normal </a:t>
            </a:r>
            <a:r>
              <a:rPr lang="en-US" baseline="0" dirty="0" err="1" smtClean="0"/>
              <a:t>dist</a:t>
            </a:r>
            <a:r>
              <a:rPr lang="en-US" baseline="0" dirty="0" smtClean="0"/>
              <a:t> as n increases</a:t>
            </a:r>
          </a:p>
          <a:p>
            <a:endParaRPr lang="en-US" baseline="0" dirty="0" smtClean="0"/>
          </a:p>
          <a:p>
            <a:r>
              <a:rPr lang="en-US" baseline="0" dirty="0" smtClean="0"/>
              <a:t>Look at the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53</a:t>
            </a:fld>
            <a:endParaRPr lang="en-US"/>
          </a:p>
        </p:txBody>
      </p:sp>
    </p:spTree>
    <p:extLst>
      <p:ext uri="{BB962C8B-B14F-4D97-AF65-F5344CB8AC3E}">
        <p14:creationId xmlns:p14="http://schemas.microsoft.com/office/powerpoint/2010/main" val="2847007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Fat tails and less fat tails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40250063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57</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a:t>
            </a:r>
            <a:r>
              <a:rPr lang="en-US" dirty="0" smtClean="0"/>
              <a:t>school!</a:t>
            </a:r>
            <a:r>
              <a:rPr lang="en-US" baseline="0" dirty="0" smtClean="0"/>
              <a:t> </a:t>
            </a:r>
            <a:r>
              <a:rPr lang="en-US" dirty="0" smtClean="0"/>
              <a:t>But</a:t>
            </a:r>
            <a:r>
              <a:rPr lang="en-US" dirty="0" smtClean="0"/>
              <a:t>, luckily,</a:t>
            </a:r>
            <a:r>
              <a:rPr lang="en-US" baseline="0" dirty="0" smtClean="0"/>
              <a:t> we have computers</a:t>
            </a:r>
            <a:r>
              <a:rPr lang="en-US" baseline="0" dirty="0" smtClean="0"/>
              <a:t>!!</a:t>
            </a:r>
          </a:p>
          <a:p>
            <a:endParaRPr lang="en-US" baseline="0" dirty="0" smtClean="0"/>
          </a:p>
          <a:p>
            <a:r>
              <a:rPr lang="en-US" baseline="0" dirty="0" smtClean="0"/>
              <a:t>Alpha = .05</a:t>
            </a:r>
          </a:p>
          <a:p>
            <a:r>
              <a:rPr lang="en-US" baseline="0" dirty="0" err="1" smtClean="0"/>
              <a:t>Df</a:t>
            </a:r>
            <a:r>
              <a:rPr lang="en-US" baseline="0" dirty="0" smtClean="0"/>
              <a:t> =25-1 = 24</a:t>
            </a:r>
          </a:p>
          <a:p>
            <a:r>
              <a:rPr lang="en-US" baseline="0" dirty="0" smtClean="0"/>
              <a:t>T-critical = c( </a:t>
            </a:r>
            <a:r>
              <a:rPr lang="en-US" baseline="0" dirty="0" err="1" smtClean="0"/>
              <a:t>qt</a:t>
            </a:r>
            <a:r>
              <a:rPr lang="en-US" baseline="0" dirty="0" smtClean="0"/>
              <a:t>(.025, 24), </a:t>
            </a:r>
            <a:r>
              <a:rPr lang="en-US" baseline="0" dirty="0" err="1" smtClean="0"/>
              <a:t>qt</a:t>
            </a:r>
            <a:r>
              <a:rPr lang="en-US" baseline="0" dirty="0" smtClean="0"/>
              <a:t>(.975, 24))</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61</a:t>
            </a:fld>
            <a:endParaRPr lang="en-US"/>
          </a:p>
        </p:txBody>
      </p:sp>
    </p:spTree>
    <p:extLst>
      <p:ext uri="{BB962C8B-B14F-4D97-AF65-F5344CB8AC3E}">
        <p14:creationId xmlns:p14="http://schemas.microsoft.com/office/powerpoint/2010/main" val="21809433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62</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revisit confidence intervals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725373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67</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68</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NULL dist. Beware</a:t>
            </a:r>
            <a:r>
              <a:rPr lang="en-US" dirty="0" smtClean="0"/>
              <a:t>!! Regions of rejection.</a:t>
            </a:r>
            <a:endParaRPr lang="en-US" dirty="0" smtClean="0"/>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73</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Makes my brain hurt – </a:t>
            </a:r>
          </a:p>
          <a:p>
            <a:endParaRPr lang="en-US" dirty="0" smtClean="0"/>
          </a:p>
          <a:p>
            <a:r>
              <a:rPr lang="en-US" dirty="0" smtClean="0"/>
              <a:t>Is the population mean inside the CI for my sample?</a:t>
            </a:r>
            <a:r>
              <a:rPr lang="en-US" baseline="0" dirty="0" smtClean="0"/>
              <a:t> Then don’t reject. It means that the population mean is a reasonable value given my sample.</a:t>
            </a:r>
          </a:p>
          <a:p>
            <a:r>
              <a:rPr lang="en-US" baseline="0" dirty="0" smtClean="0"/>
              <a:t>And vice versa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74</a:t>
            </a:fld>
            <a:endParaRPr lang="en-US"/>
          </a:p>
        </p:txBody>
      </p:sp>
    </p:spTree>
    <p:extLst>
      <p:ext uri="{BB962C8B-B14F-4D97-AF65-F5344CB8AC3E}">
        <p14:creationId xmlns:p14="http://schemas.microsoft.com/office/powerpoint/2010/main" val="25620354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from the previous slide…</a:t>
            </a:r>
          </a:p>
          <a:p>
            <a:endParaRPr lang="en-US" dirty="0" smtClean="0"/>
          </a:p>
          <a:p>
            <a:r>
              <a:rPr lang="en-US" dirty="0" smtClean="0"/>
              <a:t>Is the sample mean outside the CI for my population? Then reject H0.</a:t>
            </a:r>
          </a:p>
          <a:p>
            <a:endParaRPr lang="en-US" dirty="0" smtClean="0"/>
          </a:p>
          <a:p>
            <a:r>
              <a:rPr lang="en-US" dirty="0" smtClean="0"/>
              <a:t>And vice-versa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75</a:t>
            </a:fld>
            <a:endParaRPr lang="en-US"/>
          </a:p>
        </p:txBody>
      </p:sp>
    </p:spTree>
    <p:extLst>
      <p:ext uri="{BB962C8B-B14F-4D97-AF65-F5344CB8AC3E}">
        <p14:creationId xmlns:p14="http://schemas.microsoft.com/office/powerpoint/2010/main" val="21793707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NULL </a:t>
            </a:r>
            <a:r>
              <a:rPr lang="en-US" dirty="0" err="1" smtClean="0"/>
              <a:t>dist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76</a:t>
            </a:fld>
            <a:endParaRPr lang="en-US"/>
          </a:p>
        </p:txBody>
      </p:sp>
    </p:spTree>
    <p:extLst>
      <p:ext uri="{BB962C8B-B14F-4D97-AF65-F5344CB8AC3E}">
        <p14:creationId xmlns:p14="http://schemas.microsoft.com/office/powerpoint/2010/main" val="11362784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Sample </a:t>
            </a:r>
            <a:r>
              <a:rPr lang="en-US" dirty="0" err="1" smtClean="0"/>
              <a:t>dist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77</a:t>
            </a:fld>
            <a:endParaRPr lang="en-US"/>
          </a:p>
        </p:txBody>
      </p:sp>
    </p:spTree>
    <p:extLst>
      <p:ext uri="{BB962C8B-B14F-4D97-AF65-F5344CB8AC3E}">
        <p14:creationId xmlns:p14="http://schemas.microsoft.com/office/powerpoint/2010/main" val="28116793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78</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Construct, or use a known existing </a:t>
            </a:r>
            <a:r>
              <a:rPr lang="en-US" dirty="0" err="1" smtClean="0"/>
              <a:t>dist</a:t>
            </a:r>
            <a:r>
              <a:rPr lang="en-US" dirty="0" smtClean="0"/>
              <a: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11</a:t>
            </a:fld>
            <a:endParaRPr lang="en-US"/>
          </a:p>
        </p:txBody>
      </p:sp>
    </p:spTree>
    <p:extLst>
      <p:ext uri="{BB962C8B-B14F-4D97-AF65-F5344CB8AC3E}">
        <p14:creationId xmlns:p14="http://schemas.microsoft.com/office/powerpoint/2010/main" val="2831318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 were doing with the permutation tests was…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12</a:t>
            </a:fld>
            <a:endParaRPr lang="en-US"/>
          </a:p>
        </p:txBody>
      </p:sp>
    </p:spTree>
    <p:extLst>
      <p:ext uri="{BB962C8B-B14F-4D97-AF65-F5344CB8AC3E}">
        <p14:creationId xmlns:p14="http://schemas.microsoft.com/office/powerpoint/2010/main" val="395454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Wednesday, November 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Wednesday, November 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Wednesday, November 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Wednesday, November 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Wednesday, November 6,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Wednesday, November 6,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Wednesday, November 6,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Wednesday, November 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Wednesday, November 6,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Wednesday, November 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Wednesday, November 6,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Wednesday, November 6,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5.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2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3.emf"/><Relationship Id="rId4" Type="http://schemas.openxmlformats.org/officeDocument/2006/relationships/image" Target="../media/image12.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35.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4.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36.png"/><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39.emf"/></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43.emf"/></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4.emf"/><Relationship Id="rId18" Type="http://schemas.openxmlformats.org/officeDocument/2006/relationships/oleObject" Target="../embeddings/oleObject13.bin"/><Relationship Id="rId3" Type="http://schemas.openxmlformats.org/officeDocument/2006/relationships/notesSlide" Target="../notesSlides/notesSlide50.xml"/><Relationship Id="rId7" Type="http://schemas.openxmlformats.org/officeDocument/2006/relationships/image" Target="../media/image51.emf"/><Relationship Id="rId12" Type="http://schemas.openxmlformats.org/officeDocument/2006/relationships/oleObject" Target="../embeddings/oleObject10.bin"/><Relationship Id="rId17" Type="http://schemas.openxmlformats.org/officeDocument/2006/relationships/image" Target="../media/image56.emf"/><Relationship Id="rId2" Type="http://schemas.openxmlformats.org/officeDocument/2006/relationships/slideLayout" Target="../slideLayouts/slideLayout13.xml"/><Relationship Id="rId16" Type="http://schemas.openxmlformats.org/officeDocument/2006/relationships/oleObject" Target="../embeddings/oleObject12.bin"/><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53.emf"/><Relationship Id="rId5" Type="http://schemas.openxmlformats.org/officeDocument/2006/relationships/image" Target="../media/image50.emf"/><Relationship Id="rId15" Type="http://schemas.openxmlformats.org/officeDocument/2006/relationships/image" Target="../media/image55.emf"/><Relationship Id="rId10" Type="http://schemas.openxmlformats.org/officeDocument/2006/relationships/oleObject" Target="../embeddings/oleObject9.bin"/><Relationship Id="rId19" Type="http://schemas.openxmlformats.org/officeDocument/2006/relationships/image" Target="../media/image57.emf"/><Relationship Id="rId4" Type="http://schemas.openxmlformats.org/officeDocument/2006/relationships/oleObject" Target="../embeddings/oleObject6.bin"/><Relationship Id="rId9" Type="http://schemas.openxmlformats.org/officeDocument/2006/relationships/image" Target="../media/image52.emf"/><Relationship Id="rId14" Type="http://schemas.openxmlformats.org/officeDocument/2006/relationships/oleObject" Target="../embeddings/oleObject11.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51.xml"/><Relationship Id="rId7" Type="http://schemas.openxmlformats.org/officeDocument/2006/relationships/image" Target="../media/image59.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61.emf"/><Relationship Id="rId5" Type="http://schemas.openxmlformats.org/officeDocument/2006/relationships/image" Target="../media/image58.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60.emf"/></Relationships>
</file>

<file path=ppt/slides/_rels/slide76.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notesSlide" Target="../notesSlides/notesSlide52.xml"/><Relationship Id="rId7" Type="http://schemas.openxmlformats.org/officeDocument/2006/relationships/oleObject" Target="../embeddings/oleObject19.bin"/><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image" Target="../media/image62.emf"/><Relationship Id="rId5" Type="http://schemas.openxmlformats.org/officeDocument/2006/relationships/oleObject" Target="../embeddings/oleObject18.bin"/><Relationship Id="rId10" Type="http://schemas.openxmlformats.org/officeDocument/2006/relationships/image" Target="../media/image64.emf"/><Relationship Id="rId4" Type="http://schemas.openxmlformats.org/officeDocument/2006/relationships/image" Target="../media/image65.emf"/><Relationship Id="rId9" Type="http://schemas.openxmlformats.org/officeDocument/2006/relationships/oleObject" Target="../embeddings/oleObject20.bin"/></Relationships>
</file>

<file path=ppt/slides/_rels/slide77.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notesSlide" Target="../notesSlides/notesSlide53.xml"/><Relationship Id="rId7" Type="http://schemas.openxmlformats.org/officeDocument/2006/relationships/oleObject" Target="../embeddings/oleObject22.bin"/><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image" Target="../media/image66.emf"/><Relationship Id="rId5" Type="http://schemas.openxmlformats.org/officeDocument/2006/relationships/oleObject" Target="../embeddings/oleObject21.bin"/><Relationship Id="rId4" Type="http://schemas.openxmlformats.org/officeDocument/2006/relationships/image" Target="../media/image68.emf"/></Relationships>
</file>

<file path=ppt/slides/_rels/slide7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70.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3"/>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 Hypothesis </a:t>
            </a:r>
            <a:br>
              <a:rPr lang="en-US" dirty="0" smtClean="0"/>
            </a:br>
            <a:r>
              <a:rPr lang="en-US" dirty="0" smtClean="0"/>
              <a:t>significance testing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900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3"/>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baseline="30000" dirty="0" smtClean="0"/>
              <a:t> </a:t>
            </a:r>
            <a:r>
              <a:rPr lang="en-US" dirty="0" smtClean="0"/>
              <a:t> =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3">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4"/>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pic>
        <p:nvPicPr>
          <p:cNvPr id="4" name="Picture 3"/>
          <p:cNvPicPr>
            <a:picLocks noChangeAspect="1"/>
          </p:cNvPicPr>
          <p:nvPr/>
        </p:nvPicPr>
        <p:blipFill>
          <a:blip r:embed="rId4"/>
          <a:stretch>
            <a:fillRect/>
          </a:stretch>
        </p:blipFill>
        <p:spPr>
          <a:xfrm>
            <a:off x="4495800" y="2646438"/>
            <a:ext cx="2463800" cy="1290562"/>
          </a:xfrm>
          <a:prstGeom prst="rect">
            <a:avLst/>
          </a:prstGeom>
        </p:spPr>
      </p:pic>
      <p:pic>
        <p:nvPicPr>
          <p:cNvPr id="6" name="Picture 5"/>
          <p:cNvPicPr>
            <a:picLocks noChangeAspect="1"/>
          </p:cNvPicPr>
          <p:nvPr/>
        </p:nvPicPr>
        <p:blipFill>
          <a:blip r:embed="rId5"/>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3">
            <a:extLst>
              <a:ext uri="{28A0092B-C50C-407E-A947-70E740481C1C}">
                <a14:useLocalDpi xmlns:a14="http://schemas.microsoft.com/office/drawing/2010/main" val="0"/>
              </a:ext>
            </a:extLst>
          </a:blip>
          <a:srcRect l="-10268" r="-10268"/>
          <a:stretch>
            <a:fillRect/>
          </a:stretch>
        </p:blipFill>
        <p:spPr>
          <a:xfrm>
            <a:off x="43542" y="1587843"/>
            <a:ext cx="10972800" cy="4876800"/>
          </a:xfrm>
        </p:spPr>
      </p:pic>
      <p:pic>
        <p:nvPicPr>
          <p:cNvPr id="5" name="Picture 4"/>
          <p:cNvPicPr>
            <a:picLocks noChangeAspect="1"/>
          </p:cNvPicPr>
          <p:nvPr/>
        </p:nvPicPr>
        <p:blipFill>
          <a:blip r:embed="rId4"/>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a:t>
            </a:r>
            <a:r>
              <a:rPr lang="en-US" dirty="0" smtClean="0"/>
              <a:t>distribution</a:t>
            </a:r>
            <a:endParaRPr lang="en-US" dirty="0" smtClean="0"/>
          </a:p>
          <a:p>
            <a:pPr lvl="1"/>
            <a:r>
              <a:rPr lang="en-US" dirty="0"/>
              <a:t>Simulated </a:t>
            </a:r>
            <a:r>
              <a:rPr lang="en-US" dirty="0" smtClean="0"/>
              <a:t>distribution </a:t>
            </a:r>
            <a:r>
              <a:rPr lang="en-US" dirty="0"/>
              <a:t>(e.g.,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3"/>
          <a:srcRect t="4850" b="4850"/>
          <a:stretch/>
        </p:blipFill>
        <p:spPr/>
      </p:pic>
      <p:pic>
        <p:nvPicPr>
          <p:cNvPr id="6" name="Picture 5"/>
          <p:cNvPicPr>
            <a:picLocks noChangeAspect="1"/>
          </p:cNvPicPr>
          <p:nvPr/>
        </p:nvPicPr>
        <p:blipFill>
          <a:blip r:embed="rId4"/>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78"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539430"/>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endParaRPr lang="en-US" sz="1600" dirty="0" smtClean="0"/>
          </a:p>
          <a:p>
            <a:pPr lvl="1"/>
            <a:r>
              <a:rPr lang="en-US" sz="1600" b="1" dirty="0" smtClean="0"/>
              <a:t>Not shown</a:t>
            </a:r>
            <a:r>
              <a:rPr lang="en-US" sz="1600" b="1" dirty="0" smtClean="0"/>
              <a:t>…</a:t>
            </a:r>
            <a:endParaRPr lang="en-US" sz="1600" b="1" dirty="0" smtClean="0"/>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3"/>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a:t>
            </a:r>
            <a:r>
              <a:rPr lang="en-US" b="1" dirty="0" smtClean="0">
                <a:latin typeface="Courier New"/>
                <a:cs typeface="Courier New"/>
              </a:rPr>
              <a:t>, 100, 15/</a:t>
            </a:r>
            <a:r>
              <a:rPr lang="en-US" b="1" dirty="0" err="1" smtClean="0">
                <a:latin typeface="Courier New"/>
                <a:cs typeface="Courier New"/>
              </a:rPr>
              <a:t>sqrt</a:t>
            </a:r>
            <a:r>
              <a:rPr lang="en-US" b="1" dirty="0" smtClean="0">
                <a:latin typeface="Courier New"/>
                <a:cs typeface="Courier New"/>
              </a:rPr>
              <a:t>(25</a:t>
            </a:r>
            <a:r>
              <a:rPr lang="en-US" b="1" dirty="0" smtClean="0">
                <a:latin typeface="Courier New"/>
                <a:cs typeface="Courier New"/>
              </a:rPr>
              <a:t>))</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3"/>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4"/>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4"/>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8357"/>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4"/>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5245100" y="2590800"/>
            <a:ext cx="1219200" cy="1193800"/>
          </a:xfrm>
          <a:prstGeom prst="rect">
            <a:avLst/>
          </a:prstGeom>
        </p:spPr>
      </p:pic>
      <p:pic>
        <p:nvPicPr>
          <p:cNvPr id="4" name="Picture 3"/>
          <p:cNvPicPr>
            <a:picLocks noChangeAspect="1"/>
          </p:cNvPicPr>
          <p:nvPr/>
        </p:nvPicPr>
        <p:blipFill>
          <a:blip r:embed="rId5"/>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50" name="Equation" r:id="rId4" imgW="1066800" imgH="635000" progId="Equation.3">
                  <p:embed/>
                </p:oleObj>
              </mc:Choice>
              <mc:Fallback>
                <p:oleObj name="Equation" r:id="rId4" imgW="1066800" imgH="635000" progId="Equation.3">
                  <p:embed/>
                  <p:pic>
                    <p:nvPicPr>
                      <p:cNvPr id="0" name=""/>
                      <p:cNvPicPr/>
                      <p:nvPr/>
                    </p:nvPicPr>
                    <p:blipFill>
                      <a:blip r:embed="rId5"/>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51" name="Equation" r:id="rId6" imgW="749300" imgH="431800" progId="Equation.3">
                  <p:embed/>
                </p:oleObj>
              </mc:Choice>
              <mc:Fallback>
                <p:oleObj name="Equation" r:id="rId6" imgW="749300" imgH="431800" progId="Equation.3">
                  <p:embed/>
                  <p:pic>
                    <p:nvPicPr>
                      <p:cNvPr id="0" name=""/>
                      <p:cNvPicPr/>
                      <p:nvPr/>
                    </p:nvPicPr>
                    <p:blipFill>
                      <a:blip r:embed="rId7"/>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21"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pic>
        <p:nvPicPr>
          <p:cNvPr id="6" name="Picture 5" descr="t_family-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1742298"/>
            <a:ext cx="6312029" cy="3945018"/>
          </a:xfrm>
          <a:prstGeom prst="rect">
            <a:avLst/>
          </a:prstGeom>
        </p:spPr>
      </p:pic>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
            </a:r>
            <a:br>
              <a:rPr lang="en-US" dirty="0" smtClean="0"/>
            </a:br>
            <a:r>
              <a:rPr lang="en-US" dirty="0" smtClean="0"/>
              <a:t>(</a:t>
            </a:r>
            <a:r>
              <a:rPr lang="en-US" dirty="0" smtClean="0"/>
              <a:t>known: μ, unknown: σ)?</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16"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306" name="Equation" r:id="rId4" imgW="406400" imgH="215900" progId="Equation.3">
                  <p:embed/>
                </p:oleObj>
              </mc:Choice>
              <mc:Fallback>
                <p:oleObj name="Equation" r:id="rId4" imgW="406400" imgH="215900" progId="Equation.3">
                  <p:embed/>
                  <p:pic>
                    <p:nvPicPr>
                      <p:cNvPr id="0" name=""/>
                      <p:cNvPicPr/>
                      <p:nvPr/>
                    </p:nvPicPr>
                    <p:blipFill>
                      <a:blip r:embed="rId5"/>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307" name="Equation" r:id="rId6" imgW="406400" imgH="215900" progId="Equation.3">
                  <p:embed/>
                </p:oleObj>
              </mc:Choice>
              <mc:Fallback>
                <p:oleObj name="Equation" r:id="rId6" imgW="406400" imgH="215900" progId="Equation.3">
                  <p:embed/>
                  <p:pic>
                    <p:nvPicPr>
                      <p:cNvPr id="0" name=""/>
                      <p:cNvPicPr/>
                      <p:nvPr/>
                    </p:nvPicPr>
                    <p:blipFill>
                      <a:blip r:embed="rId7"/>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308" name="Equation" r:id="rId8" imgW="812800" imgH="431800" progId="Equation.3">
                  <p:embed/>
                </p:oleObj>
              </mc:Choice>
              <mc:Fallback>
                <p:oleObj name="Equation" r:id="rId8" imgW="812800" imgH="431800" progId="Equation.3">
                  <p:embed/>
                  <p:pic>
                    <p:nvPicPr>
                      <p:cNvPr id="0" name=""/>
                      <p:cNvPicPr/>
                      <p:nvPr/>
                    </p:nvPicPr>
                    <p:blipFill>
                      <a:blip r:embed="rId9"/>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309" name="Equation" r:id="rId10" imgW="863600" imgH="431800" progId="Equation.3">
                  <p:embed/>
                </p:oleObj>
              </mc:Choice>
              <mc:Fallback>
                <p:oleObj name="Equation" r:id="rId10" imgW="863600" imgH="431800" progId="Equation.3">
                  <p:embed/>
                  <p:pic>
                    <p:nvPicPr>
                      <p:cNvPr id="0" name=""/>
                      <p:cNvPicPr/>
                      <p:nvPr/>
                    </p:nvPicPr>
                    <p:blipFill>
                      <a:blip r:embed="rId11"/>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310" name="Equation" r:id="rId12" imgW="965200" imgH="431800" progId="Equation.3">
                  <p:embed/>
                </p:oleObj>
              </mc:Choice>
              <mc:Fallback>
                <p:oleObj name="Equation" r:id="rId12" imgW="965200" imgH="431800" progId="Equation.3">
                  <p:embed/>
                  <p:pic>
                    <p:nvPicPr>
                      <p:cNvPr id="0" name=""/>
                      <p:cNvPicPr/>
                      <p:nvPr/>
                    </p:nvPicPr>
                    <p:blipFill>
                      <a:blip r:embed="rId13"/>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311" name="Equation" r:id="rId14" imgW="1016000" imgH="419100" progId="Equation.3">
                  <p:embed/>
                </p:oleObj>
              </mc:Choice>
              <mc:Fallback>
                <p:oleObj name="Equation" r:id="rId14" imgW="1016000" imgH="419100" progId="Equation.3">
                  <p:embed/>
                  <p:pic>
                    <p:nvPicPr>
                      <p:cNvPr id="0" name=""/>
                      <p:cNvPicPr/>
                      <p:nvPr/>
                    </p:nvPicPr>
                    <p:blipFill>
                      <a:blip r:embed="rId15"/>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312" name="Equation" r:id="rId16" imgW="1016000" imgH="419100" progId="Equation.3">
                  <p:embed/>
                </p:oleObj>
              </mc:Choice>
              <mc:Fallback>
                <p:oleObj name="Equation" r:id="rId16" imgW="1016000" imgH="419100" progId="Equation.3">
                  <p:embed/>
                  <p:pic>
                    <p:nvPicPr>
                      <p:cNvPr id="0" name=""/>
                      <p:cNvPicPr/>
                      <p:nvPr/>
                    </p:nvPicPr>
                    <p:blipFill>
                      <a:blip r:embed="rId17"/>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313" name="Equation" r:id="rId18" imgW="2006600" imgH="444500" progId="Equation.3">
                  <p:embed/>
                </p:oleObj>
              </mc:Choice>
              <mc:Fallback>
                <p:oleObj name="Equation" r:id="rId18" imgW="2006600" imgH="444500" progId="Equation.3">
                  <p:embed/>
                  <p:pic>
                    <p:nvPicPr>
                      <p:cNvPr id="0" name=""/>
                      <p:cNvPicPr/>
                      <p:nvPr/>
                    </p:nvPicPr>
                    <p:blipFill>
                      <a:blip r:embed="rId19"/>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96012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70" name="Equation" r:id="rId4" imgW="1016000" imgH="419100" progId="Equation.3">
                  <p:embed/>
                </p:oleObj>
              </mc:Choice>
              <mc:Fallback>
                <p:oleObj name="Equation" r:id="rId4" imgW="1016000" imgH="419100" progId="Equation.3">
                  <p:embed/>
                  <p:pic>
                    <p:nvPicPr>
                      <p:cNvPr id="0" name=""/>
                      <p:cNvPicPr/>
                      <p:nvPr/>
                    </p:nvPicPr>
                    <p:blipFill>
                      <a:blip r:embed="rId5"/>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71" name="Equation" r:id="rId6" imgW="1016000" imgH="419100" progId="Equation.3">
                  <p:embed/>
                </p:oleObj>
              </mc:Choice>
              <mc:Fallback>
                <p:oleObj name="Equation" r:id="rId6" imgW="1016000" imgH="419100" progId="Equation.3">
                  <p:embed/>
                  <p:pic>
                    <p:nvPicPr>
                      <p:cNvPr id="0" name=""/>
                      <p:cNvPicPr/>
                      <p:nvPr/>
                    </p:nvPicPr>
                    <p:blipFill>
                      <a:blip r:embed="rId7"/>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5792413"/>
              </p:ext>
            </p:extLst>
          </p:nvPr>
        </p:nvGraphicFramePr>
        <p:xfrm>
          <a:off x="7600401" y="5273124"/>
          <a:ext cx="3317875" cy="738188"/>
        </p:xfrm>
        <a:graphic>
          <a:graphicData uri="http://schemas.openxmlformats.org/presentationml/2006/ole">
            <mc:AlternateContent xmlns:mc="http://schemas.openxmlformats.org/markup-compatibility/2006">
              <mc:Choice xmlns:v="urn:schemas-microsoft-com:vml" Requires="v">
                <p:oleObj spid="_x0000_s9272" name="Equation" r:id="rId8" imgW="1993900" imgH="444500" progId="Equation.3">
                  <p:embed/>
                </p:oleObj>
              </mc:Choice>
              <mc:Fallback>
                <p:oleObj name="Equation" r:id="rId8" imgW="1993900" imgH="444500" progId="Equation.3">
                  <p:embed/>
                  <p:pic>
                    <p:nvPicPr>
                      <p:cNvPr id="0" name=""/>
                      <p:cNvPicPr/>
                      <p:nvPr/>
                    </p:nvPicPr>
                    <p:blipFill>
                      <a:blip r:embed="rId9"/>
                      <a:stretch>
                        <a:fillRect/>
                      </a:stretch>
                    </p:blipFill>
                    <p:spPr>
                      <a:xfrm>
                        <a:off x="7600401" y="5273124"/>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73" name="Equation" r:id="rId10" imgW="2006600" imgH="444500" progId="Equation.3">
                  <p:embed/>
                </p:oleObj>
              </mc:Choice>
              <mc:Fallback>
                <p:oleObj name="Equation" r:id="rId10" imgW="2006600" imgH="444500" progId="Equation.3">
                  <p:embed/>
                  <p:pic>
                    <p:nvPicPr>
                      <p:cNvPr id="0" name=""/>
                      <p:cNvPicPr/>
                      <p:nvPr/>
                    </p:nvPicPr>
                    <p:blipFill>
                      <a:blip r:embed="rId11"/>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81" name="Equation" r:id="rId5" imgW="1701800" imgH="419100" progId="Equation.3">
                  <p:embed/>
                </p:oleObj>
              </mc:Choice>
              <mc:Fallback>
                <p:oleObj name="Equation" r:id="rId5" imgW="1701800" imgH="419100" progId="Equation.3">
                  <p:embed/>
                  <p:pic>
                    <p:nvPicPr>
                      <p:cNvPr id="0" name=""/>
                      <p:cNvPicPr/>
                      <p:nvPr/>
                    </p:nvPicPr>
                    <p:blipFill>
                      <a:blip r:embed="rId6"/>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82" name="Equation" r:id="rId7" imgW="1752600" imgH="419100" progId="Equation.3">
                  <p:embed/>
                </p:oleObj>
              </mc:Choice>
              <mc:Fallback>
                <p:oleObj name="Equation" r:id="rId7" imgW="1752600" imgH="419100" progId="Equation.3">
                  <p:embed/>
                  <p:pic>
                    <p:nvPicPr>
                      <p:cNvPr id="0" name=""/>
                      <p:cNvPicPr/>
                      <p:nvPr/>
                    </p:nvPicPr>
                    <p:blipFill>
                      <a:blip r:embed="rId8"/>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8979012"/>
              </p:ext>
            </p:extLst>
          </p:nvPr>
        </p:nvGraphicFramePr>
        <p:xfrm>
          <a:off x="7707947" y="4962524"/>
          <a:ext cx="2155825" cy="442913"/>
        </p:xfrm>
        <a:graphic>
          <a:graphicData uri="http://schemas.openxmlformats.org/presentationml/2006/ole">
            <mc:AlternateContent xmlns:mc="http://schemas.openxmlformats.org/markup-compatibility/2006">
              <mc:Choice xmlns:v="urn:schemas-microsoft-com:vml" Requires="v">
                <p:oleObj spid="_x0000_s10283" name="Equation" r:id="rId9" imgW="1295400" imgH="266700" progId="Equation.3">
                  <p:embed/>
                </p:oleObj>
              </mc:Choice>
              <mc:Fallback>
                <p:oleObj name="Equation" r:id="rId9" imgW="1295400" imgH="266700" progId="Equation.3">
                  <p:embed/>
                  <p:pic>
                    <p:nvPicPr>
                      <p:cNvPr id="0" name=""/>
                      <p:cNvPicPr/>
                      <p:nvPr/>
                    </p:nvPicPr>
                    <p:blipFill>
                      <a:blip r:embed="rId10"/>
                      <a:stretch>
                        <a:fillRect/>
                      </a:stretch>
                    </p:blipFill>
                    <p:spPr>
                      <a:xfrm>
                        <a:off x="7707947" y="4962524"/>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92" name="Equation" r:id="rId5" imgW="2349500" imgH="444500" progId="Equation.3">
                  <p:embed/>
                </p:oleObj>
              </mc:Choice>
              <mc:Fallback>
                <p:oleObj name="Equation" r:id="rId5" imgW="2349500" imgH="444500" progId="Equation.3">
                  <p:embed/>
                  <p:pic>
                    <p:nvPicPr>
                      <p:cNvPr id="0" name=""/>
                      <p:cNvPicPr/>
                      <p:nvPr/>
                    </p:nvPicPr>
                    <p:blipFill>
                      <a:blip r:embed="rId6"/>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93" name="Equation" r:id="rId7" imgW="1346200" imgH="241300" progId="Equation.3">
                  <p:embed/>
                </p:oleObj>
              </mc:Choice>
              <mc:Fallback>
                <p:oleObj name="Equation" r:id="rId7" imgW="1346200" imgH="241300" progId="Equation.3">
                  <p:embed/>
                  <p:pic>
                    <p:nvPicPr>
                      <p:cNvPr id="0" name=""/>
                      <p:cNvPicPr/>
                      <p:nvPr/>
                    </p:nvPicPr>
                    <p:blipFill>
                      <a:blip r:embed="rId8"/>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a:t>
            </a:r>
            <a:r>
              <a:rPr lang="en-US" sz="3200" dirty="0" smtClean="0"/>
              <a:t>several advantages </a:t>
            </a:r>
            <a:br>
              <a:rPr lang="en-US" sz="3200" dirty="0" smtClean="0"/>
            </a:br>
            <a:r>
              <a:rPr lang="en-US" sz="3200" dirty="0" smtClean="0"/>
              <a:t>over </a:t>
            </a:r>
            <a:r>
              <a:rPr lang="en-US" sz="3200" dirty="0"/>
              <a:t>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0544083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5605030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39021988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8214</TotalTime>
  <Words>4667</Words>
  <Application>Microsoft Office PowerPoint</Application>
  <PresentationFormat>Widescreen</PresentationFormat>
  <Paragraphs>681</Paragraphs>
  <Slides>89</Slides>
  <Notes>54</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4"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From Chihara &amp; Hesterberg - permutation:</vt:lpstr>
      <vt:lpstr>Null Hypothesis  significance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Done-ish…</vt:lpstr>
      <vt:lpstr>Rationale for one sample T test</vt:lpstr>
      <vt:lpstr>Rationale for one sample T test</vt:lpstr>
      <vt:lpstr>Rationale for one sample T test</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97</cp:revision>
  <cp:lastPrinted>2018-11-13T15:34:47Z</cp:lastPrinted>
  <dcterms:created xsi:type="dcterms:W3CDTF">2018-09-20T00:34:46Z</dcterms:created>
  <dcterms:modified xsi:type="dcterms:W3CDTF">2019-11-07T00:56:34Z</dcterms:modified>
</cp:coreProperties>
</file>